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262" r:id="rId5"/>
    <p:sldId id="401" r:id="rId6"/>
    <p:sldId id="385" r:id="rId7"/>
    <p:sldId id="378" r:id="rId8"/>
    <p:sldId id="397" r:id="rId9"/>
    <p:sldId id="398" r:id="rId10"/>
    <p:sldId id="395" r:id="rId11"/>
    <p:sldId id="399" r:id="rId12"/>
    <p:sldId id="400" r:id="rId13"/>
    <p:sldId id="387" r:id="rId14"/>
    <p:sldId id="396" r:id="rId15"/>
    <p:sldId id="393" r:id="rId16"/>
    <p:sldId id="260" r:id="rId17"/>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C8C8"/>
    <a:srgbClr val="2EA6C2"/>
    <a:srgbClr val="0B90F8"/>
    <a:srgbClr val="95D6FF"/>
    <a:srgbClr val="88C9FE"/>
    <a:srgbClr val="3E94CF"/>
    <a:srgbClr val="85C6FC"/>
    <a:srgbClr val="7744AC"/>
    <a:srgbClr val="3A90CC"/>
    <a:srgbClr val="3B8D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64" autoAdjust="0"/>
    <p:restoredTop sz="94660"/>
  </p:normalViewPr>
  <p:slideViewPr>
    <p:cSldViewPr snapToGrid="0">
      <p:cViewPr varScale="1">
        <p:scale>
          <a:sx n="73" d="100"/>
          <a:sy n="73" d="100"/>
        </p:scale>
        <p:origin x="804" y="72"/>
      </p:cViewPr>
      <p:guideLst>
        <p:guide orient="horz" pos="247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84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895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59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304129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45214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90767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04456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990482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891161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07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873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94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6" r:id="rId3"/>
    <p:sldLayoutId id="2147483739" r:id="rId4"/>
    <p:sldLayoutId id="2147483740" r:id="rId5"/>
    <p:sldLayoutId id="2147483751" r:id="rId6"/>
    <p:sldLayoutId id="2147483738" r:id="rId7"/>
    <p:sldLayoutId id="2147483741" r:id="rId8"/>
    <p:sldLayoutId id="2147483742" r:id="rId9"/>
    <p:sldLayoutId id="2147483743" r:id="rId10"/>
    <p:sldLayoutId id="2147483754" r:id="rId11"/>
    <p:sldLayoutId id="2147483744" r:id="rId12"/>
    <p:sldLayoutId id="2147483745" r:id="rId13"/>
    <p:sldLayoutId id="2147483746" r:id="rId14"/>
    <p:sldLayoutId id="2147483747" r:id="rId15"/>
    <p:sldLayoutId id="2147483750" r:id="rId16"/>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7741058" y="787390"/>
            <a:ext cx="4800224" cy="584775"/>
          </a:xfrm>
          <a:prstGeom prst="rect">
            <a:avLst/>
          </a:prstGeom>
          <a:noFill/>
        </p:spPr>
        <p:txBody>
          <a:bodyPr wrap="square" rtlCol="0" anchor="ctr">
            <a:spAutoFit/>
          </a:bodyPr>
          <a:lstStyle/>
          <a:p>
            <a:r>
              <a:rPr lang="en-US" altLang="ko-KR" sz="1600" dirty="0">
                <a:solidFill>
                  <a:schemeClr val="bg1"/>
                </a:solidFill>
                <a:cs typeface="Arial" pitchFamily="34" charset="0"/>
              </a:rPr>
              <a:t>CEF440:INTERNET  AND MOBILE PROGRAMMING</a:t>
            </a:r>
            <a:endParaRPr lang="ko-KR" altLang="en-US" sz="16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22347" y="6478344"/>
            <a:ext cx="4775486" cy="379656"/>
          </a:xfrm>
          <a:prstGeom prst="rect">
            <a:avLst/>
          </a:prstGeom>
          <a:noFill/>
        </p:spPr>
        <p:txBody>
          <a:bodyPr wrap="square" rtlCol="0" anchor="ctr">
            <a:spAutoFit/>
          </a:bodyPr>
          <a:lstStyle/>
          <a:p>
            <a:r>
              <a:rPr lang="en-US" altLang="ko-KR" dirty="0">
                <a:solidFill>
                  <a:schemeClr val="bg1"/>
                </a:solidFill>
                <a:cs typeface="Arial" pitchFamily="34" charset="0"/>
              </a:rPr>
              <a:t>Instructor: </a:t>
            </a:r>
            <a:r>
              <a:rPr lang="en-US" altLang="ko-KR" dirty="0" err="1">
                <a:solidFill>
                  <a:schemeClr val="bg1"/>
                </a:solidFill>
                <a:cs typeface="Arial" pitchFamily="34" charset="0"/>
              </a:rPr>
              <a:t>Dr</a:t>
            </a:r>
            <a:r>
              <a:rPr lang="en-US" altLang="ko-KR" dirty="0">
                <a:solidFill>
                  <a:schemeClr val="bg1"/>
                </a:solidFill>
                <a:cs typeface="Arial" pitchFamily="34" charset="0"/>
              </a:rPr>
              <a:t> NKEMENI VALERY</a:t>
            </a:r>
            <a:endParaRPr lang="ko-KR" altLang="en-US" dirty="0">
              <a:solidFill>
                <a:schemeClr val="bg1"/>
              </a:solidFill>
              <a:cs typeface="Arial" pitchFamily="34" charset="0"/>
            </a:endParaRPr>
          </a:p>
        </p:txBody>
      </p:sp>
      <p:sp>
        <p:nvSpPr>
          <p:cNvPr id="27" name="TextBox 26">
            <a:extLst>
              <a:ext uri="{FF2B5EF4-FFF2-40B4-BE49-F238E27FC236}">
                <a16:creationId xmlns:a16="http://schemas.microsoft.com/office/drawing/2014/main" id="{C221F751-3C5B-4561-AD14-8637C5B66736}"/>
              </a:ext>
            </a:extLst>
          </p:cNvPr>
          <p:cNvSpPr txBox="1"/>
          <p:nvPr/>
        </p:nvSpPr>
        <p:spPr>
          <a:xfrm>
            <a:off x="7741058" y="5771240"/>
            <a:ext cx="4800224" cy="1077218"/>
          </a:xfrm>
          <a:prstGeom prst="rect">
            <a:avLst/>
          </a:prstGeom>
          <a:noFill/>
        </p:spPr>
        <p:txBody>
          <a:bodyPr wrap="square" rtlCol="0" anchor="ctr">
            <a:spAutoFit/>
          </a:bodyPr>
          <a:lstStyle/>
          <a:p>
            <a:r>
              <a:rPr lang="en-US" altLang="ko-KR" sz="2000" dirty="0">
                <a:solidFill>
                  <a:schemeClr val="bg1"/>
                </a:solidFill>
                <a:cs typeface="Arial" pitchFamily="34" charset="0"/>
              </a:rPr>
              <a:t>TASK 4</a:t>
            </a:r>
            <a:r>
              <a:rPr lang="en-US" altLang="ko-KR" sz="3200" dirty="0">
                <a:solidFill>
                  <a:schemeClr val="bg1"/>
                </a:solidFill>
                <a:cs typeface="Arial" pitchFamily="34" charset="0"/>
              </a:rPr>
              <a:t>:</a:t>
            </a:r>
          </a:p>
          <a:p>
            <a:r>
              <a:rPr lang="en-US" altLang="ko-KR" sz="3200" dirty="0">
                <a:solidFill>
                  <a:schemeClr val="bg1"/>
                </a:solidFill>
                <a:cs typeface="Arial" pitchFamily="34" charset="0"/>
              </a:rPr>
              <a:t>System Modeling</a:t>
            </a:r>
          </a:p>
        </p:txBody>
      </p:sp>
      <p:sp>
        <p:nvSpPr>
          <p:cNvPr id="51" name="Isosceles Triangle 51">
            <a:extLst>
              <a:ext uri="{FF2B5EF4-FFF2-40B4-BE49-F238E27FC236}">
                <a16:creationId xmlns:a16="http://schemas.microsoft.com/office/drawing/2014/main" id="{B481710A-AA9D-4E73-B69D-BA30EE1C4671}"/>
              </a:ext>
            </a:extLst>
          </p:cNvPr>
          <p:cNvSpPr/>
          <p:nvPr/>
        </p:nvSpPr>
        <p:spPr>
          <a:xfrm>
            <a:off x="5458499" y="3355305"/>
            <a:ext cx="226184" cy="165862"/>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Parallelogram 15">
            <a:extLst>
              <a:ext uri="{FF2B5EF4-FFF2-40B4-BE49-F238E27FC236}">
                <a16:creationId xmlns:a16="http://schemas.microsoft.com/office/drawing/2014/main" id="{A1BD260D-E3F7-47E3-A3BE-4F6EE8A1BB18}"/>
              </a:ext>
            </a:extLst>
          </p:cNvPr>
          <p:cNvSpPr/>
          <p:nvPr/>
        </p:nvSpPr>
        <p:spPr>
          <a:xfrm rot="16200000">
            <a:off x="4978482" y="610336"/>
            <a:ext cx="334943" cy="362564"/>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Oval 66">
            <a:extLst>
              <a:ext uri="{FF2B5EF4-FFF2-40B4-BE49-F238E27FC236}">
                <a16:creationId xmlns:a16="http://schemas.microsoft.com/office/drawing/2014/main" id="{5E550CEA-545F-4787-A585-94A7A8A406B6}"/>
              </a:ext>
            </a:extLst>
          </p:cNvPr>
          <p:cNvSpPr/>
          <p:nvPr/>
        </p:nvSpPr>
        <p:spPr>
          <a:xfrm rot="20700000">
            <a:off x="5750683" y="4256921"/>
            <a:ext cx="306925" cy="262906"/>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Oval 25">
            <a:extLst>
              <a:ext uri="{FF2B5EF4-FFF2-40B4-BE49-F238E27FC236}">
                <a16:creationId xmlns:a16="http://schemas.microsoft.com/office/drawing/2014/main" id="{49C1F161-C4E0-4942-B381-D768EB6236CB}"/>
              </a:ext>
            </a:extLst>
          </p:cNvPr>
          <p:cNvSpPr>
            <a:spLocks noChangeAspect="1"/>
          </p:cNvSpPr>
          <p:nvPr/>
        </p:nvSpPr>
        <p:spPr>
          <a:xfrm>
            <a:off x="4353699" y="1754911"/>
            <a:ext cx="193723" cy="193988"/>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Round Same Side Corner Rectangle 8">
            <a:extLst>
              <a:ext uri="{FF2B5EF4-FFF2-40B4-BE49-F238E27FC236}">
                <a16:creationId xmlns:a16="http://schemas.microsoft.com/office/drawing/2014/main" id="{C223DD9B-8313-4684-BF21-211B72BD7DC1}"/>
              </a:ext>
            </a:extLst>
          </p:cNvPr>
          <p:cNvSpPr/>
          <p:nvPr/>
        </p:nvSpPr>
        <p:spPr>
          <a:xfrm>
            <a:off x="4964671" y="2640492"/>
            <a:ext cx="158632" cy="15887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Rounded Rectangle 51">
            <a:extLst>
              <a:ext uri="{FF2B5EF4-FFF2-40B4-BE49-F238E27FC236}">
                <a16:creationId xmlns:a16="http://schemas.microsoft.com/office/drawing/2014/main" id="{185F26F9-BF76-405B-8EAA-2CFD211B4A25}"/>
              </a:ext>
            </a:extLst>
          </p:cNvPr>
          <p:cNvSpPr/>
          <p:nvPr/>
        </p:nvSpPr>
        <p:spPr>
          <a:xfrm rot="16200000" flipH="1">
            <a:off x="5219065" y="1825556"/>
            <a:ext cx="237102" cy="22329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7" name="Rounded Rectangle 8">
            <a:extLst>
              <a:ext uri="{FF2B5EF4-FFF2-40B4-BE49-F238E27FC236}">
                <a16:creationId xmlns:a16="http://schemas.microsoft.com/office/drawing/2014/main" id="{859590B9-3DA6-428C-9954-30C7C7203ADA}"/>
              </a:ext>
            </a:extLst>
          </p:cNvPr>
          <p:cNvSpPr/>
          <p:nvPr/>
        </p:nvSpPr>
        <p:spPr>
          <a:xfrm>
            <a:off x="4653360" y="3758170"/>
            <a:ext cx="144473" cy="144457"/>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Rounded Rectangle 2">
            <a:extLst>
              <a:ext uri="{FF2B5EF4-FFF2-40B4-BE49-F238E27FC236}">
                <a16:creationId xmlns:a16="http://schemas.microsoft.com/office/drawing/2014/main" id="{354002DA-6027-4F48-B43C-0A440FC3CC0C}"/>
              </a:ext>
            </a:extLst>
          </p:cNvPr>
          <p:cNvSpPr/>
          <p:nvPr/>
        </p:nvSpPr>
        <p:spPr>
          <a:xfrm>
            <a:off x="6178829" y="2444357"/>
            <a:ext cx="290471" cy="290471"/>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9" name="Rounded Rectangle 3">
            <a:extLst>
              <a:ext uri="{FF2B5EF4-FFF2-40B4-BE49-F238E27FC236}">
                <a16:creationId xmlns:a16="http://schemas.microsoft.com/office/drawing/2014/main" id="{52DC68C8-3BC7-42F4-83AE-5DB09C69B54F}"/>
              </a:ext>
            </a:extLst>
          </p:cNvPr>
          <p:cNvSpPr>
            <a:spLocks noChangeAspect="1"/>
          </p:cNvSpPr>
          <p:nvPr/>
        </p:nvSpPr>
        <p:spPr>
          <a:xfrm>
            <a:off x="2484565" y="596276"/>
            <a:ext cx="290471" cy="290471"/>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0" name="Rounded Rectangle 27">
            <a:extLst>
              <a:ext uri="{FF2B5EF4-FFF2-40B4-BE49-F238E27FC236}">
                <a16:creationId xmlns:a16="http://schemas.microsoft.com/office/drawing/2014/main" id="{47D7A762-64D5-4EF5-A9D0-B43776C4BB5F}"/>
              </a:ext>
            </a:extLst>
          </p:cNvPr>
          <p:cNvSpPr/>
          <p:nvPr/>
        </p:nvSpPr>
        <p:spPr>
          <a:xfrm>
            <a:off x="1147873" y="2450021"/>
            <a:ext cx="338606" cy="260095"/>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Chord 15">
            <a:extLst>
              <a:ext uri="{FF2B5EF4-FFF2-40B4-BE49-F238E27FC236}">
                <a16:creationId xmlns:a16="http://schemas.microsoft.com/office/drawing/2014/main" id="{F8CF7EFE-5FDF-4243-A5A4-670A2E4528F0}"/>
              </a:ext>
            </a:extLst>
          </p:cNvPr>
          <p:cNvSpPr/>
          <p:nvPr/>
        </p:nvSpPr>
        <p:spPr>
          <a:xfrm>
            <a:off x="3260877" y="1718238"/>
            <a:ext cx="80681" cy="17590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Freeform 53">
            <a:extLst>
              <a:ext uri="{FF2B5EF4-FFF2-40B4-BE49-F238E27FC236}">
                <a16:creationId xmlns:a16="http://schemas.microsoft.com/office/drawing/2014/main" id="{0DEF0AD9-55E1-4264-A04E-4760C192F951}"/>
              </a:ext>
            </a:extLst>
          </p:cNvPr>
          <p:cNvSpPr/>
          <p:nvPr/>
        </p:nvSpPr>
        <p:spPr>
          <a:xfrm>
            <a:off x="2261271" y="1760622"/>
            <a:ext cx="223294" cy="22894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Donut 39">
            <a:extLst>
              <a:ext uri="{FF2B5EF4-FFF2-40B4-BE49-F238E27FC236}">
                <a16:creationId xmlns:a16="http://schemas.microsoft.com/office/drawing/2014/main" id="{77F2D254-78DF-41D7-BB13-46B1AA80D1A6}"/>
              </a:ext>
            </a:extLst>
          </p:cNvPr>
          <p:cNvSpPr/>
          <p:nvPr/>
        </p:nvSpPr>
        <p:spPr>
          <a:xfrm>
            <a:off x="3766911" y="996465"/>
            <a:ext cx="223885" cy="223885"/>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Rounded Rectangle 3">
            <a:extLst>
              <a:ext uri="{FF2B5EF4-FFF2-40B4-BE49-F238E27FC236}">
                <a16:creationId xmlns:a16="http://schemas.microsoft.com/office/drawing/2014/main" id="{52DC68C8-3BC7-42F4-83AE-5DB09C69B54F}"/>
              </a:ext>
            </a:extLst>
          </p:cNvPr>
          <p:cNvSpPr>
            <a:spLocks noChangeAspect="1"/>
          </p:cNvSpPr>
          <p:nvPr/>
        </p:nvSpPr>
        <p:spPr>
          <a:xfrm>
            <a:off x="723759" y="888664"/>
            <a:ext cx="290471" cy="290471"/>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642" t="12061" r="48358" b="11877"/>
          <a:stretch/>
        </p:blipFill>
        <p:spPr>
          <a:xfrm>
            <a:off x="6525298" y="886747"/>
            <a:ext cx="439707" cy="464511"/>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3118" t="11322" b="6339"/>
          <a:stretch/>
        </p:blipFill>
        <p:spPr>
          <a:xfrm>
            <a:off x="6881764" y="3648280"/>
            <a:ext cx="434462" cy="508694"/>
          </a:xfrm>
          <a:prstGeom prst="rect">
            <a:avLst/>
          </a:prstGeom>
        </p:spPr>
      </p:pic>
      <p:sp>
        <p:nvSpPr>
          <p:cNvPr id="21" name="TextBox 20">
            <a:extLst>
              <a:ext uri="{FF2B5EF4-FFF2-40B4-BE49-F238E27FC236}">
                <a16:creationId xmlns:a16="http://schemas.microsoft.com/office/drawing/2014/main" id="{C221F751-3C5B-4561-AD14-8637C5B66736}"/>
              </a:ext>
            </a:extLst>
          </p:cNvPr>
          <p:cNvSpPr txBox="1"/>
          <p:nvPr/>
        </p:nvSpPr>
        <p:spPr>
          <a:xfrm>
            <a:off x="7741058" y="2344244"/>
            <a:ext cx="4800224" cy="1877437"/>
          </a:xfrm>
          <a:prstGeom prst="rect">
            <a:avLst/>
          </a:prstGeom>
          <a:noFill/>
        </p:spPr>
        <p:txBody>
          <a:bodyPr wrap="square" rtlCol="0" anchor="ctr">
            <a:spAutoFit/>
          </a:bodyPr>
          <a:lstStyle/>
          <a:p>
            <a:r>
              <a:rPr lang="en-US" altLang="ko-KR" sz="2000" dirty="0">
                <a:solidFill>
                  <a:schemeClr val="bg1"/>
                </a:solidFill>
                <a:cs typeface="Arial" pitchFamily="34" charset="0"/>
              </a:rPr>
              <a:t>PROJECT</a:t>
            </a:r>
            <a:r>
              <a:rPr lang="en-US" altLang="ko-KR" sz="3200" dirty="0">
                <a:solidFill>
                  <a:schemeClr val="bg1"/>
                </a:solidFill>
                <a:cs typeface="Arial" pitchFamily="34" charset="0"/>
              </a:rPr>
              <a:t>:</a:t>
            </a:r>
          </a:p>
          <a:p>
            <a:r>
              <a:rPr lang="en-US" altLang="ko-KR" sz="3200" dirty="0">
                <a:solidFill>
                  <a:schemeClr val="bg1"/>
                </a:solidFill>
                <a:cs typeface="Arial" pitchFamily="34" charset="0"/>
              </a:rPr>
              <a:t>Biometric Student Attendance</a:t>
            </a:r>
          </a:p>
          <a:p>
            <a:r>
              <a:rPr lang="en-US" altLang="ko-KR" sz="2000" dirty="0">
                <a:solidFill>
                  <a:schemeClr val="bg1"/>
                </a:solidFill>
                <a:cs typeface="Arial" pitchFamily="34" charset="0"/>
              </a:rPr>
              <a:t>Presented by: Group 19</a:t>
            </a:r>
            <a:endParaRPr lang="ko-KR" altLang="en-US" sz="2000" dirty="0">
              <a:solidFill>
                <a:schemeClr val="bg1"/>
              </a:solidFill>
              <a:cs typeface="Arial" pitchFamily="34" charset="0"/>
            </a:endParaRPr>
          </a:p>
        </p:txBody>
      </p:sp>
    </p:spTree>
    <p:extLst>
      <p:ext uri="{BB962C8B-B14F-4D97-AF65-F5344CB8AC3E}">
        <p14:creationId xmlns:p14="http://schemas.microsoft.com/office/powerpoint/2010/main" val="4032476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130843" y="8789"/>
            <a:ext cx="6048326"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smtClean="0">
                <a:solidFill>
                  <a:srgbClr val="3B8DC5"/>
                </a:solidFill>
                <a:cs typeface="Arial" pitchFamily="34" charset="0"/>
              </a:rPr>
              <a:t>4.3 </a:t>
            </a:r>
            <a:r>
              <a:rPr lang="en-US" altLang="ko-KR" sz="3200" dirty="0">
                <a:solidFill>
                  <a:srgbClr val="3B8DC5"/>
                </a:solidFill>
                <a:cs typeface="Arial" pitchFamily="34" charset="0"/>
              </a:rPr>
              <a:t>SEQUENCE </a:t>
            </a:r>
            <a:r>
              <a:rPr lang="en-US" altLang="ko-KR" sz="3200" dirty="0" smtClean="0">
                <a:solidFill>
                  <a:srgbClr val="3B8DC5"/>
                </a:solidFill>
                <a:cs typeface="Arial" pitchFamily="34" charset="0"/>
              </a:rPr>
              <a:t>DIAGRAM(3/3)</a:t>
            </a:r>
            <a:endParaRPr lang="ko-KR" altLang="en-US" sz="3200" dirty="0">
              <a:solidFill>
                <a:srgbClr val="3B8DC5"/>
              </a:solidFill>
              <a:cs typeface="Arial"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639"/>
          <a:stretch/>
        </p:blipFill>
        <p:spPr>
          <a:xfrm>
            <a:off x="2436258" y="759657"/>
            <a:ext cx="7437495" cy="6098343"/>
          </a:xfrm>
          <a:prstGeom prst="rect">
            <a:avLst/>
          </a:prstGeom>
        </p:spPr>
      </p:pic>
    </p:spTree>
    <p:extLst>
      <p:ext uri="{BB962C8B-B14F-4D97-AF65-F5344CB8AC3E}">
        <p14:creationId xmlns:p14="http://schemas.microsoft.com/office/powerpoint/2010/main" val="3258914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792436" y="0"/>
            <a:ext cx="6246055" cy="650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smtClean="0">
                <a:solidFill>
                  <a:srgbClr val="3B8DC5"/>
                </a:solidFill>
                <a:cs typeface="Arial" pitchFamily="34" charset="0"/>
              </a:rPr>
              <a:t>5 </a:t>
            </a:r>
            <a:r>
              <a:rPr lang="en-US" altLang="ko-KR" sz="3200" dirty="0">
                <a:solidFill>
                  <a:srgbClr val="3B8DC5"/>
                </a:solidFill>
                <a:cs typeface="Arial" pitchFamily="34" charset="0"/>
              </a:rPr>
              <a:t>CLASS DIAGRAM</a:t>
            </a:r>
            <a:endParaRPr lang="ko-KR" altLang="en-US" sz="3200" dirty="0">
              <a:solidFill>
                <a:srgbClr val="3B8DC5"/>
              </a:solidFill>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963" y="685800"/>
            <a:ext cx="9215000" cy="6172200"/>
          </a:xfrm>
          <a:prstGeom prst="rect">
            <a:avLst/>
          </a:prstGeom>
        </p:spPr>
      </p:pic>
    </p:spTree>
    <p:extLst>
      <p:ext uri="{BB962C8B-B14F-4D97-AF65-F5344CB8AC3E}">
        <p14:creationId xmlns:p14="http://schemas.microsoft.com/office/powerpoint/2010/main" val="5291602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975316" y="0"/>
            <a:ext cx="624605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rgbClr val="3B8DC5"/>
                </a:solidFill>
                <a:cs typeface="Arial" pitchFamily="34" charset="0"/>
              </a:rPr>
              <a:t>6.0 DEPLOYMENT DIAGRAM</a:t>
            </a:r>
            <a:endParaRPr lang="ko-KR" altLang="en-US" sz="3200" dirty="0">
              <a:solidFill>
                <a:srgbClr val="3B8DC5"/>
              </a:solidFill>
              <a:cs typeface="Arial"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34" y="967739"/>
            <a:ext cx="11273169" cy="5890261"/>
          </a:xfrm>
          <a:prstGeom prst="rect">
            <a:avLst/>
          </a:prstGeom>
        </p:spPr>
      </p:pic>
    </p:spTree>
    <p:extLst>
      <p:ext uri="{BB962C8B-B14F-4D97-AF65-F5344CB8AC3E}">
        <p14:creationId xmlns:p14="http://schemas.microsoft.com/office/powerpoint/2010/main" val="31841950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792436" y="-49817"/>
            <a:ext cx="624605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rgbClr val="3B8DC5"/>
                </a:solidFill>
                <a:cs typeface="Arial" pitchFamily="34" charset="0"/>
              </a:rPr>
              <a:t>7.0 CONCLUSION</a:t>
            </a:r>
            <a:endParaRPr lang="ko-KR" altLang="en-US" sz="3200" dirty="0">
              <a:solidFill>
                <a:srgbClr val="3B8DC5"/>
              </a:solidFill>
              <a:cs typeface="Arial" pitchFamily="34" charset="0"/>
            </a:endParaRPr>
          </a:p>
        </p:txBody>
      </p:sp>
      <p:sp>
        <p:nvSpPr>
          <p:cNvPr id="4" name="Oval 3"/>
          <p:cNvSpPr/>
          <p:nvPr/>
        </p:nvSpPr>
        <p:spPr>
          <a:xfrm>
            <a:off x="1281953" y="1534886"/>
            <a:ext cx="4164105" cy="416410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With the system modeling and design phase complete, we have a clear and detailed architectural blueprint in place. This strong foundation is critical as we transition to the UI design phase, where we will focus on creating intuitive interfaces that align with our system's capabilities and objectives.</a:t>
            </a:r>
          </a:p>
          <a:p>
            <a:pPr algn="ctr"/>
            <a:endParaRPr lang="en-GB" dirty="0">
              <a:solidFill>
                <a:schemeClr val="tx1"/>
              </a:solidFill>
            </a:endParaRPr>
          </a:p>
        </p:txBody>
      </p:sp>
    </p:spTree>
    <p:extLst>
      <p:ext uri="{BB962C8B-B14F-4D97-AF65-F5344CB8AC3E}">
        <p14:creationId xmlns:p14="http://schemas.microsoft.com/office/powerpoint/2010/main" val="955164360"/>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6867524" y="2294636"/>
            <a:ext cx="5324475" cy="1898084"/>
          </a:xfrm>
          <a:prstGeom prst="rect">
            <a:avLst/>
          </a:prstGeom>
          <a:noFill/>
        </p:spPr>
        <p:txBody>
          <a:bodyPr wrap="square" rtlCol="0" anchor="ctr">
            <a:spAutoFit/>
          </a:bodyPr>
          <a:lstStyle/>
          <a:p>
            <a:r>
              <a:rPr lang="en-US" altLang="ko-KR" sz="5867" dirty="0">
                <a:solidFill>
                  <a:schemeClr val="bg1"/>
                </a:solidFill>
                <a:cs typeface="Arial" pitchFamily="34" charset="0"/>
              </a:rPr>
              <a:t>Thanks For Your Attention</a:t>
            </a:r>
            <a:endParaRPr lang="ko-KR" altLang="en-US" sz="5867" dirty="0">
              <a:solidFill>
                <a:schemeClr val="bg1"/>
              </a:solidFill>
              <a:cs typeface="Arial" pitchFamily="34" charset="0"/>
            </a:endParaRPr>
          </a:p>
        </p:txBody>
      </p:sp>
      <p:sp>
        <p:nvSpPr>
          <p:cNvPr id="6" name="Isosceles Triangle 51">
            <a:extLst>
              <a:ext uri="{FF2B5EF4-FFF2-40B4-BE49-F238E27FC236}">
                <a16:creationId xmlns:a16="http://schemas.microsoft.com/office/drawing/2014/main" id="{B481710A-AA9D-4E73-B69D-BA30EE1C4671}"/>
              </a:ext>
            </a:extLst>
          </p:cNvPr>
          <p:cNvSpPr/>
          <p:nvPr/>
        </p:nvSpPr>
        <p:spPr>
          <a:xfrm>
            <a:off x="5458499" y="3355305"/>
            <a:ext cx="226184" cy="165862"/>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Parallelogram 15">
            <a:extLst>
              <a:ext uri="{FF2B5EF4-FFF2-40B4-BE49-F238E27FC236}">
                <a16:creationId xmlns:a16="http://schemas.microsoft.com/office/drawing/2014/main" id="{A1BD260D-E3F7-47E3-A3BE-4F6EE8A1BB18}"/>
              </a:ext>
            </a:extLst>
          </p:cNvPr>
          <p:cNvSpPr/>
          <p:nvPr/>
        </p:nvSpPr>
        <p:spPr>
          <a:xfrm rot="16200000">
            <a:off x="4978482" y="610336"/>
            <a:ext cx="334943" cy="362564"/>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66">
            <a:extLst>
              <a:ext uri="{FF2B5EF4-FFF2-40B4-BE49-F238E27FC236}">
                <a16:creationId xmlns:a16="http://schemas.microsoft.com/office/drawing/2014/main" id="{5E550CEA-545F-4787-A585-94A7A8A406B6}"/>
              </a:ext>
            </a:extLst>
          </p:cNvPr>
          <p:cNvSpPr/>
          <p:nvPr/>
        </p:nvSpPr>
        <p:spPr>
          <a:xfrm rot="20700000">
            <a:off x="5750683" y="4256921"/>
            <a:ext cx="306925" cy="262906"/>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25">
            <a:extLst>
              <a:ext uri="{FF2B5EF4-FFF2-40B4-BE49-F238E27FC236}">
                <a16:creationId xmlns:a16="http://schemas.microsoft.com/office/drawing/2014/main" id="{49C1F161-C4E0-4942-B381-D768EB6236CB}"/>
              </a:ext>
            </a:extLst>
          </p:cNvPr>
          <p:cNvSpPr>
            <a:spLocks noChangeAspect="1"/>
          </p:cNvSpPr>
          <p:nvPr/>
        </p:nvSpPr>
        <p:spPr>
          <a:xfrm>
            <a:off x="4353699" y="1754911"/>
            <a:ext cx="193723" cy="193988"/>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 Same Side Corner Rectangle 8">
            <a:extLst>
              <a:ext uri="{FF2B5EF4-FFF2-40B4-BE49-F238E27FC236}">
                <a16:creationId xmlns:a16="http://schemas.microsoft.com/office/drawing/2014/main" id="{C223DD9B-8313-4684-BF21-211B72BD7DC1}"/>
              </a:ext>
            </a:extLst>
          </p:cNvPr>
          <p:cNvSpPr/>
          <p:nvPr/>
        </p:nvSpPr>
        <p:spPr>
          <a:xfrm>
            <a:off x="4964671" y="2640492"/>
            <a:ext cx="158632" cy="15887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ounded Rectangle 51">
            <a:extLst>
              <a:ext uri="{FF2B5EF4-FFF2-40B4-BE49-F238E27FC236}">
                <a16:creationId xmlns:a16="http://schemas.microsoft.com/office/drawing/2014/main" id="{185F26F9-BF76-405B-8EAA-2CFD211B4A25}"/>
              </a:ext>
            </a:extLst>
          </p:cNvPr>
          <p:cNvSpPr/>
          <p:nvPr/>
        </p:nvSpPr>
        <p:spPr>
          <a:xfrm rot="16200000" flipH="1">
            <a:off x="5219065" y="1825556"/>
            <a:ext cx="237102" cy="22329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4" name="Rounded Rectangle 8">
            <a:extLst>
              <a:ext uri="{FF2B5EF4-FFF2-40B4-BE49-F238E27FC236}">
                <a16:creationId xmlns:a16="http://schemas.microsoft.com/office/drawing/2014/main" id="{859590B9-3DA6-428C-9954-30C7C7203ADA}"/>
              </a:ext>
            </a:extLst>
          </p:cNvPr>
          <p:cNvSpPr/>
          <p:nvPr/>
        </p:nvSpPr>
        <p:spPr>
          <a:xfrm>
            <a:off x="4653360" y="3758170"/>
            <a:ext cx="144473" cy="144457"/>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5" name="Rounded Rectangle 2">
            <a:extLst>
              <a:ext uri="{FF2B5EF4-FFF2-40B4-BE49-F238E27FC236}">
                <a16:creationId xmlns:a16="http://schemas.microsoft.com/office/drawing/2014/main" id="{354002DA-6027-4F48-B43C-0A440FC3CC0C}"/>
              </a:ext>
            </a:extLst>
          </p:cNvPr>
          <p:cNvSpPr/>
          <p:nvPr/>
        </p:nvSpPr>
        <p:spPr>
          <a:xfrm>
            <a:off x="6178829" y="2444357"/>
            <a:ext cx="290471" cy="290471"/>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6" name="Rounded Rectangle 3">
            <a:extLst>
              <a:ext uri="{FF2B5EF4-FFF2-40B4-BE49-F238E27FC236}">
                <a16:creationId xmlns:a16="http://schemas.microsoft.com/office/drawing/2014/main" id="{52DC68C8-3BC7-42F4-83AE-5DB09C69B54F}"/>
              </a:ext>
            </a:extLst>
          </p:cNvPr>
          <p:cNvSpPr>
            <a:spLocks noChangeAspect="1"/>
          </p:cNvSpPr>
          <p:nvPr/>
        </p:nvSpPr>
        <p:spPr>
          <a:xfrm>
            <a:off x="2449886" y="604588"/>
            <a:ext cx="290471" cy="290471"/>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9" name="Rounded Rectangle 27">
            <a:extLst>
              <a:ext uri="{FF2B5EF4-FFF2-40B4-BE49-F238E27FC236}">
                <a16:creationId xmlns:a16="http://schemas.microsoft.com/office/drawing/2014/main" id="{47D7A762-64D5-4EF5-A9D0-B43776C4BB5F}"/>
              </a:ext>
            </a:extLst>
          </p:cNvPr>
          <p:cNvSpPr/>
          <p:nvPr/>
        </p:nvSpPr>
        <p:spPr>
          <a:xfrm>
            <a:off x="1147873" y="2450021"/>
            <a:ext cx="338606" cy="260095"/>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116"/>
          <a:stretch/>
        </p:blipFill>
        <p:spPr>
          <a:xfrm>
            <a:off x="3823" y="380166"/>
            <a:ext cx="6863701" cy="5727023"/>
          </a:xfrm>
          <a:prstGeom prst="rect">
            <a:avLst/>
          </a:prstGeom>
        </p:spPr>
      </p:pic>
      <p:sp>
        <p:nvSpPr>
          <p:cNvPr id="20" name="Chord 15">
            <a:extLst>
              <a:ext uri="{FF2B5EF4-FFF2-40B4-BE49-F238E27FC236}">
                <a16:creationId xmlns:a16="http://schemas.microsoft.com/office/drawing/2014/main" id="{F8CF7EFE-5FDF-4243-A5A4-670A2E4528F0}"/>
              </a:ext>
            </a:extLst>
          </p:cNvPr>
          <p:cNvSpPr/>
          <p:nvPr/>
        </p:nvSpPr>
        <p:spPr>
          <a:xfrm>
            <a:off x="3260877" y="1718238"/>
            <a:ext cx="80681" cy="17590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Freeform 53">
            <a:extLst>
              <a:ext uri="{FF2B5EF4-FFF2-40B4-BE49-F238E27FC236}">
                <a16:creationId xmlns:a16="http://schemas.microsoft.com/office/drawing/2014/main" id="{0DEF0AD9-55E1-4264-A04E-4760C192F951}"/>
              </a:ext>
            </a:extLst>
          </p:cNvPr>
          <p:cNvSpPr/>
          <p:nvPr/>
        </p:nvSpPr>
        <p:spPr>
          <a:xfrm>
            <a:off x="2261271" y="1760622"/>
            <a:ext cx="223294" cy="22894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Donut 39">
            <a:extLst>
              <a:ext uri="{FF2B5EF4-FFF2-40B4-BE49-F238E27FC236}">
                <a16:creationId xmlns:a16="http://schemas.microsoft.com/office/drawing/2014/main" id="{77F2D254-78DF-41D7-BB13-46B1AA80D1A6}"/>
              </a:ext>
            </a:extLst>
          </p:cNvPr>
          <p:cNvSpPr/>
          <p:nvPr/>
        </p:nvSpPr>
        <p:spPr>
          <a:xfrm>
            <a:off x="3766911" y="996465"/>
            <a:ext cx="223885" cy="223885"/>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4458" b="23292"/>
          <a:stretch/>
        </p:blipFill>
        <p:spPr>
          <a:xfrm>
            <a:off x="10852815" y="2473180"/>
            <a:ext cx="1157151" cy="839818"/>
          </a:xfrm>
          <a:prstGeom prst="rect">
            <a:avLst/>
          </a:prstGeom>
        </p:spPr>
      </p:pic>
    </p:spTree>
    <p:extLst>
      <p:ext uri="{BB962C8B-B14F-4D97-AF65-F5344CB8AC3E}">
        <p14:creationId xmlns:p14="http://schemas.microsoft.com/office/powerpoint/2010/main" val="258222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08367" y="719654"/>
            <a:ext cx="6191673" cy="707886"/>
          </a:xfrm>
          <a:prstGeom prst="rect">
            <a:avLst/>
          </a:prstGeom>
          <a:noFill/>
        </p:spPr>
        <p:txBody>
          <a:bodyPr wrap="square" rtlCol="0" anchor="ctr">
            <a:spAutoFit/>
          </a:bodyPr>
          <a:lstStyle/>
          <a:p>
            <a:r>
              <a:rPr lang="en-US" altLang="ko-KR" sz="4000" dirty="0">
                <a:solidFill>
                  <a:schemeClr val="bg1"/>
                </a:solidFill>
                <a:cs typeface="Arial" pitchFamily="34" charset="0"/>
              </a:rPr>
              <a:t>CONTENT</a:t>
            </a:r>
            <a:endParaRPr lang="ko-KR" altLang="en-US" sz="4000" dirty="0">
              <a:solidFill>
                <a:schemeClr val="bg1"/>
              </a:solidFill>
              <a:cs typeface="Arial" pitchFamily="34" charset="0"/>
            </a:endParaRPr>
          </a:p>
        </p:txBody>
      </p:sp>
      <p:grpSp>
        <p:nvGrpSpPr>
          <p:cNvPr id="10" name="Group 9">
            <a:extLst>
              <a:ext uri="{FF2B5EF4-FFF2-40B4-BE49-F238E27FC236}">
                <a16:creationId xmlns:a16="http://schemas.microsoft.com/office/drawing/2014/main" id="{20B55C10-D30E-466F-B994-CF3832831EF7}"/>
              </a:ext>
            </a:extLst>
          </p:cNvPr>
          <p:cNvGrpSpPr/>
          <p:nvPr/>
        </p:nvGrpSpPr>
        <p:grpSpPr>
          <a:xfrm>
            <a:off x="5551684" y="1773241"/>
            <a:ext cx="5632131" cy="730053"/>
            <a:chOff x="6027067" y="1574253"/>
            <a:chExt cx="5632131" cy="730053"/>
          </a:xfrm>
        </p:grpSpPr>
        <p:grpSp>
          <p:nvGrpSpPr>
            <p:cNvPr id="11" name="Group 10">
              <a:extLst>
                <a:ext uri="{FF2B5EF4-FFF2-40B4-BE49-F238E27FC236}">
                  <a16:creationId xmlns:a16="http://schemas.microsoft.com/office/drawing/2014/main" id="{F2AA112E-DF29-4623-8E4E-2BB72177099F}"/>
                </a:ext>
              </a:extLst>
            </p:cNvPr>
            <p:cNvGrpSpPr/>
            <p:nvPr/>
          </p:nvGrpSpPr>
          <p:grpSpPr>
            <a:xfrm>
              <a:off x="6653505" y="1596420"/>
              <a:ext cx="5005693" cy="707886"/>
              <a:chOff x="6653505" y="1596420"/>
              <a:chExt cx="5005693" cy="707886"/>
            </a:xfrm>
          </p:grpSpPr>
          <p:sp>
            <p:nvSpPr>
              <p:cNvPr id="13" name="TextBox 12">
                <a:extLst>
                  <a:ext uri="{FF2B5EF4-FFF2-40B4-BE49-F238E27FC236}">
                    <a16:creationId xmlns:a16="http://schemas.microsoft.com/office/drawing/2014/main" id="{4016715D-ED25-49AF-A719-7ACBC9667D4C}"/>
                  </a:ext>
                </a:extLst>
              </p:cNvPr>
              <p:cNvSpPr txBox="1"/>
              <p:nvPr/>
            </p:nvSpPr>
            <p:spPr>
              <a:xfrm>
                <a:off x="6751979" y="2006767"/>
                <a:ext cx="4507692" cy="276999"/>
              </a:xfrm>
              <a:prstGeom prst="rect">
                <a:avLst/>
              </a:prstGeom>
              <a:noFill/>
            </p:spPr>
            <p:txBody>
              <a:bodyPr wrap="square" rtlCol="0">
                <a:spAutoFit/>
              </a:bodyPr>
              <a:lstStyle/>
              <a:p>
                <a:r>
                  <a:rPr lang="en-US" altLang="ko-KR" sz="1200" dirty="0">
                    <a:solidFill>
                      <a:schemeClr val="bg1"/>
                    </a:solidFill>
                    <a:ea typeface="FZShuTi" pitchFamily="2" charset="-122"/>
                    <a:cs typeface="Arial" pitchFamily="34" charset="0"/>
                  </a:rPr>
                  <a:t>.</a:t>
                </a:r>
                <a:endParaRPr lang="en-US" altLang="ko-KR"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6B3B38DE-4592-42DE-93A2-F7CFEB2674E5}"/>
                  </a:ext>
                </a:extLst>
              </p:cNvPr>
              <p:cNvSpPr txBox="1"/>
              <p:nvPr/>
            </p:nvSpPr>
            <p:spPr>
              <a:xfrm>
                <a:off x="6653505" y="1596420"/>
                <a:ext cx="5005693" cy="707886"/>
              </a:xfrm>
              <a:prstGeom prst="rect">
                <a:avLst/>
              </a:prstGeom>
              <a:noFill/>
            </p:spPr>
            <p:txBody>
              <a:bodyPr wrap="square" lIns="108000" rIns="108000" rtlCol="0">
                <a:spAutoFit/>
              </a:bodyPr>
              <a:lstStyle/>
              <a:p>
                <a:r>
                  <a:rPr lang="en-US" altLang="ko-KR" sz="2000" b="1" dirty="0" smtClean="0">
                    <a:solidFill>
                      <a:schemeClr val="bg1"/>
                    </a:solidFill>
                    <a:cs typeface="Arial" pitchFamily="34" charset="0"/>
                  </a:rPr>
                  <a:t>Introduction</a:t>
                </a:r>
                <a:endParaRPr lang="ko-KR" altLang="en-US" sz="2000" b="1" dirty="0">
                  <a:solidFill>
                    <a:schemeClr val="bg1"/>
                  </a:solidFill>
                  <a:cs typeface="Arial" pitchFamily="34" charset="0"/>
                </a:endParaRPr>
              </a:p>
              <a:p>
                <a:endParaRPr lang="ko-KR" altLang="en-US" sz="2000" b="1" dirty="0">
                  <a:solidFill>
                    <a:schemeClr val="bg1"/>
                  </a:solidFill>
                  <a:cs typeface="Arial" pitchFamily="34" charset="0"/>
                </a:endParaRPr>
              </a:p>
            </p:txBody>
          </p:sp>
        </p:grpSp>
        <p:sp>
          <p:nvSpPr>
            <p:cNvPr id="12" name="TextBox 11">
              <a:extLst>
                <a:ext uri="{FF2B5EF4-FFF2-40B4-BE49-F238E27FC236}">
                  <a16:creationId xmlns:a16="http://schemas.microsoft.com/office/drawing/2014/main" id="{8CD4CF14-ADDA-42EA-AB5B-1DB20E49AF6E}"/>
                </a:ext>
              </a:extLst>
            </p:cNvPr>
            <p:cNvSpPr txBox="1"/>
            <p:nvPr/>
          </p:nvSpPr>
          <p:spPr>
            <a:xfrm>
              <a:off x="6027067" y="1574253"/>
              <a:ext cx="958096" cy="400110"/>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3109F9CF-0518-402C-81DB-F376539F50C6}"/>
              </a:ext>
            </a:extLst>
          </p:cNvPr>
          <p:cNvGrpSpPr/>
          <p:nvPr/>
        </p:nvGrpSpPr>
        <p:grpSpPr>
          <a:xfrm>
            <a:off x="5533212" y="2205625"/>
            <a:ext cx="5251076" cy="771088"/>
            <a:chOff x="6027067" y="1596528"/>
            <a:chExt cx="5251076" cy="771088"/>
          </a:xfrm>
        </p:grpSpPr>
        <p:grpSp>
          <p:nvGrpSpPr>
            <p:cNvPr id="16" name="Group 15">
              <a:extLst>
                <a:ext uri="{FF2B5EF4-FFF2-40B4-BE49-F238E27FC236}">
                  <a16:creationId xmlns:a16="http://schemas.microsoft.com/office/drawing/2014/main" id="{00CD54AE-2640-4348-A38D-28C2D0B3B4CA}"/>
                </a:ext>
              </a:extLst>
            </p:cNvPr>
            <p:cNvGrpSpPr/>
            <p:nvPr/>
          </p:nvGrpSpPr>
          <p:grpSpPr>
            <a:xfrm>
              <a:off x="6653505" y="1596528"/>
              <a:ext cx="4624638" cy="771088"/>
              <a:chOff x="6653505" y="1596528"/>
              <a:chExt cx="4624638" cy="771088"/>
            </a:xfrm>
          </p:grpSpPr>
          <p:sp>
            <p:nvSpPr>
              <p:cNvPr id="18" name="TextBox 17">
                <a:extLst>
                  <a:ext uri="{FF2B5EF4-FFF2-40B4-BE49-F238E27FC236}">
                    <a16:creationId xmlns:a16="http://schemas.microsoft.com/office/drawing/2014/main" id="{82AA2565-697E-4C9C-90DF-DF69BCCBF13F}"/>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823CD760-54C8-4E9D-9C31-376575824E51}"/>
                  </a:ext>
                </a:extLst>
              </p:cNvPr>
              <p:cNvSpPr txBox="1"/>
              <p:nvPr/>
            </p:nvSpPr>
            <p:spPr>
              <a:xfrm>
                <a:off x="6653505" y="1596528"/>
                <a:ext cx="4507692" cy="400110"/>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Context diagram</a:t>
                </a:r>
                <a:endParaRPr lang="ko-KR" altLang="en-US" sz="2000" b="1" dirty="0">
                  <a:solidFill>
                    <a:schemeClr val="bg1"/>
                  </a:solidFill>
                  <a:cs typeface="Arial" pitchFamily="34" charset="0"/>
                </a:endParaRPr>
              </a:p>
            </p:txBody>
          </p:sp>
        </p:grpSp>
        <p:sp>
          <p:nvSpPr>
            <p:cNvPr id="17" name="TextBox 16">
              <a:extLst>
                <a:ext uri="{FF2B5EF4-FFF2-40B4-BE49-F238E27FC236}">
                  <a16:creationId xmlns:a16="http://schemas.microsoft.com/office/drawing/2014/main" id="{0F1698D3-E2B5-4796-A504-2CE89BB716EA}"/>
                </a:ext>
              </a:extLst>
            </p:cNvPr>
            <p:cNvSpPr txBox="1"/>
            <p:nvPr/>
          </p:nvSpPr>
          <p:spPr>
            <a:xfrm>
              <a:off x="6027067" y="1602615"/>
              <a:ext cx="958096" cy="400110"/>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E9C8212F-3237-45CA-AEC4-F16E67168FA6}"/>
              </a:ext>
            </a:extLst>
          </p:cNvPr>
          <p:cNvGrpSpPr/>
          <p:nvPr/>
        </p:nvGrpSpPr>
        <p:grpSpPr>
          <a:xfrm>
            <a:off x="5533212" y="2615768"/>
            <a:ext cx="5251076" cy="798502"/>
            <a:chOff x="6027067" y="1569114"/>
            <a:chExt cx="5251076" cy="798502"/>
          </a:xfrm>
        </p:grpSpPr>
        <p:grpSp>
          <p:nvGrpSpPr>
            <p:cNvPr id="26" name="Group 25">
              <a:extLst>
                <a:ext uri="{FF2B5EF4-FFF2-40B4-BE49-F238E27FC236}">
                  <a16:creationId xmlns:a16="http://schemas.microsoft.com/office/drawing/2014/main" id="{4C211C38-7BFE-4E43-8912-9F7A2932AB8E}"/>
                </a:ext>
              </a:extLst>
            </p:cNvPr>
            <p:cNvGrpSpPr/>
            <p:nvPr/>
          </p:nvGrpSpPr>
          <p:grpSpPr>
            <a:xfrm>
              <a:off x="6635033" y="1569114"/>
              <a:ext cx="4643110" cy="798502"/>
              <a:chOff x="6635033" y="1569114"/>
              <a:chExt cx="4643110" cy="798502"/>
            </a:xfrm>
          </p:grpSpPr>
          <p:sp>
            <p:nvSpPr>
              <p:cNvPr id="28" name="TextBox 27">
                <a:extLst>
                  <a:ext uri="{FF2B5EF4-FFF2-40B4-BE49-F238E27FC236}">
                    <a16:creationId xmlns:a16="http://schemas.microsoft.com/office/drawing/2014/main" id="{92666EC9-2562-48DE-9940-379DBD18624A}"/>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9" name="TextBox 28">
                <a:extLst>
                  <a:ext uri="{FF2B5EF4-FFF2-40B4-BE49-F238E27FC236}">
                    <a16:creationId xmlns:a16="http://schemas.microsoft.com/office/drawing/2014/main" id="{F53236A9-A5F3-47C0-84F8-4B2301FA4B3F}"/>
                  </a:ext>
                </a:extLst>
              </p:cNvPr>
              <p:cNvSpPr txBox="1"/>
              <p:nvPr/>
            </p:nvSpPr>
            <p:spPr>
              <a:xfrm>
                <a:off x="6635033" y="1569114"/>
                <a:ext cx="4507692" cy="400110"/>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Use case diagram</a:t>
                </a:r>
                <a:endParaRPr lang="ko-KR" altLang="en-US" sz="2000" b="1" dirty="0">
                  <a:solidFill>
                    <a:schemeClr val="bg1"/>
                  </a:solidFill>
                  <a:cs typeface="Arial" pitchFamily="34" charset="0"/>
                </a:endParaRPr>
              </a:p>
            </p:txBody>
          </p:sp>
        </p:grpSp>
        <p:sp>
          <p:nvSpPr>
            <p:cNvPr id="27" name="TextBox 26">
              <a:extLst>
                <a:ext uri="{FF2B5EF4-FFF2-40B4-BE49-F238E27FC236}">
                  <a16:creationId xmlns:a16="http://schemas.microsoft.com/office/drawing/2014/main" id="{CD64649B-92D7-4214-96D9-6A05D20B4B80}"/>
                </a:ext>
              </a:extLst>
            </p:cNvPr>
            <p:cNvSpPr txBox="1"/>
            <p:nvPr/>
          </p:nvSpPr>
          <p:spPr>
            <a:xfrm>
              <a:off x="6027067" y="1574253"/>
              <a:ext cx="958096" cy="400110"/>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grpSp>
      <p:grpSp>
        <p:nvGrpSpPr>
          <p:cNvPr id="30" name="Group 29">
            <a:extLst>
              <a:ext uri="{FF2B5EF4-FFF2-40B4-BE49-F238E27FC236}">
                <a16:creationId xmlns:a16="http://schemas.microsoft.com/office/drawing/2014/main" id="{E9C8212F-3237-45CA-AEC4-F16E67168FA6}"/>
              </a:ext>
            </a:extLst>
          </p:cNvPr>
          <p:cNvGrpSpPr/>
          <p:nvPr/>
        </p:nvGrpSpPr>
        <p:grpSpPr>
          <a:xfrm>
            <a:off x="5533212" y="3395285"/>
            <a:ext cx="5251076" cy="798502"/>
            <a:chOff x="6027067" y="1569114"/>
            <a:chExt cx="5251076" cy="798502"/>
          </a:xfrm>
        </p:grpSpPr>
        <p:grpSp>
          <p:nvGrpSpPr>
            <p:cNvPr id="31" name="Group 30">
              <a:extLst>
                <a:ext uri="{FF2B5EF4-FFF2-40B4-BE49-F238E27FC236}">
                  <a16:creationId xmlns:a16="http://schemas.microsoft.com/office/drawing/2014/main" id="{4C211C38-7BFE-4E43-8912-9F7A2932AB8E}"/>
                </a:ext>
              </a:extLst>
            </p:cNvPr>
            <p:cNvGrpSpPr/>
            <p:nvPr/>
          </p:nvGrpSpPr>
          <p:grpSpPr>
            <a:xfrm>
              <a:off x="6635033" y="1569114"/>
              <a:ext cx="4643110" cy="798502"/>
              <a:chOff x="6635033" y="1569114"/>
              <a:chExt cx="4643110" cy="798502"/>
            </a:xfrm>
          </p:grpSpPr>
          <p:sp>
            <p:nvSpPr>
              <p:cNvPr id="33" name="TextBox 32">
                <a:extLst>
                  <a:ext uri="{FF2B5EF4-FFF2-40B4-BE49-F238E27FC236}">
                    <a16:creationId xmlns:a16="http://schemas.microsoft.com/office/drawing/2014/main" id="{92666EC9-2562-48DE-9940-379DBD18624A}"/>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34" name="TextBox 33">
                <a:extLst>
                  <a:ext uri="{FF2B5EF4-FFF2-40B4-BE49-F238E27FC236}">
                    <a16:creationId xmlns:a16="http://schemas.microsoft.com/office/drawing/2014/main" id="{F53236A9-A5F3-47C0-84F8-4B2301FA4B3F}"/>
                  </a:ext>
                </a:extLst>
              </p:cNvPr>
              <p:cNvSpPr txBox="1"/>
              <p:nvPr/>
            </p:nvSpPr>
            <p:spPr>
              <a:xfrm>
                <a:off x="6635033" y="1569114"/>
                <a:ext cx="4507692" cy="400110"/>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Sequence diagram</a:t>
                </a:r>
              </a:p>
            </p:txBody>
          </p:sp>
        </p:grpSp>
        <p:sp>
          <p:nvSpPr>
            <p:cNvPr id="32" name="TextBox 31">
              <a:extLst>
                <a:ext uri="{FF2B5EF4-FFF2-40B4-BE49-F238E27FC236}">
                  <a16:creationId xmlns:a16="http://schemas.microsoft.com/office/drawing/2014/main" id="{CD64649B-92D7-4214-96D9-6A05D20B4B80}"/>
                </a:ext>
              </a:extLst>
            </p:cNvPr>
            <p:cNvSpPr txBox="1"/>
            <p:nvPr/>
          </p:nvSpPr>
          <p:spPr>
            <a:xfrm>
              <a:off x="6027067" y="1574253"/>
              <a:ext cx="958096" cy="400110"/>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grpSp>
      <p:grpSp>
        <p:nvGrpSpPr>
          <p:cNvPr id="35" name="Group 34">
            <a:extLst>
              <a:ext uri="{FF2B5EF4-FFF2-40B4-BE49-F238E27FC236}">
                <a16:creationId xmlns:a16="http://schemas.microsoft.com/office/drawing/2014/main" id="{E9C8212F-3237-45CA-AEC4-F16E67168FA6}"/>
              </a:ext>
            </a:extLst>
          </p:cNvPr>
          <p:cNvGrpSpPr/>
          <p:nvPr/>
        </p:nvGrpSpPr>
        <p:grpSpPr>
          <a:xfrm>
            <a:off x="5533212" y="2996034"/>
            <a:ext cx="5251076" cy="798502"/>
            <a:chOff x="6027067" y="1569114"/>
            <a:chExt cx="5251076" cy="798502"/>
          </a:xfrm>
        </p:grpSpPr>
        <p:grpSp>
          <p:nvGrpSpPr>
            <p:cNvPr id="36" name="Group 35">
              <a:extLst>
                <a:ext uri="{FF2B5EF4-FFF2-40B4-BE49-F238E27FC236}">
                  <a16:creationId xmlns:a16="http://schemas.microsoft.com/office/drawing/2014/main" id="{4C211C38-7BFE-4E43-8912-9F7A2932AB8E}"/>
                </a:ext>
              </a:extLst>
            </p:cNvPr>
            <p:cNvGrpSpPr/>
            <p:nvPr/>
          </p:nvGrpSpPr>
          <p:grpSpPr>
            <a:xfrm>
              <a:off x="6635033" y="1569114"/>
              <a:ext cx="4643110" cy="798502"/>
              <a:chOff x="6635033" y="1569114"/>
              <a:chExt cx="4643110" cy="798502"/>
            </a:xfrm>
          </p:grpSpPr>
          <p:sp>
            <p:nvSpPr>
              <p:cNvPr id="38" name="TextBox 37">
                <a:extLst>
                  <a:ext uri="{FF2B5EF4-FFF2-40B4-BE49-F238E27FC236}">
                    <a16:creationId xmlns:a16="http://schemas.microsoft.com/office/drawing/2014/main" id="{92666EC9-2562-48DE-9940-379DBD18624A}"/>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39" name="TextBox 38">
                <a:extLst>
                  <a:ext uri="{FF2B5EF4-FFF2-40B4-BE49-F238E27FC236}">
                    <a16:creationId xmlns:a16="http://schemas.microsoft.com/office/drawing/2014/main" id="{F53236A9-A5F3-47C0-84F8-4B2301FA4B3F}"/>
                  </a:ext>
                </a:extLst>
              </p:cNvPr>
              <p:cNvSpPr txBox="1"/>
              <p:nvPr/>
            </p:nvSpPr>
            <p:spPr>
              <a:xfrm>
                <a:off x="6635033" y="1569114"/>
                <a:ext cx="4507692" cy="400110"/>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Class diagram</a:t>
                </a:r>
                <a:endParaRPr lang="ko-KR" altLang="en-US" sz="2000" b="1" dirty="0">
                  <a:solidFill>
                    <a:schemeClr val="bg1"/>
                  </a:solidFill>
                  <a:cs typeface="Arial" pitchFamily="34" charset="0"/>
                </a:endParaRPr>
              </a:p>
            </p:txBody>
          </p:sp>
        </p:grpSp>
        <p:sp>
          <p:nvSpPr>
            <p:cNvPr id="37" name="TextBox 36">
              <a:extLst>
                <a:ext uri="{FF2B5EF4-FFF2-40B4-BE49-F238E27FC236}">
                  <a16:creationId xmlns:a16="http://schemas.microsoft.com/office/drawing/2014/main" id="{CD64649B-92D7-4214-96D9-6A05D20B4B80}"/>
                </a:ext>
              </a:extLst>
            </p:cNvPr>
            <p:cNvSpPr txBox="1"/>
            <p:nvPr/>
          </p:nvSpPr>
          <p:spPr>
            <a:xfrm>
              <a:off x="6027067" y="1574253"/>
              <a:ext cx="958096" cy="400110"/>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grpSp>
        <p:nvGrpSpPr>
          <p:cNvPr id="40" name="Group 39">
            <a:extLst>
              <a:ext uri="{FF2B5EF4-FFF2-40B4-BE49-F238E27FC236}">
                <a16:creationId xmlns:a16="http://schemas.microsoft.com/office/drawing/2014/main" id="{E9C8212F-3237-45CA-AEC4-F16E67168FA6}"/>
              </a:ext>
            </a:extLst>
          </p:cNvPr>
          <p:cNvGrpSpPr/>
          <p:nvPr/>
        </p:nvGrpSpPr>
        <p:grpSpPr>
          <a:xfrm>
            <a:off x="5551684" y="3770412"/>
            <a:ext cx="5251076" cy="798502"/>
            <a:chOff x="6027067" y="1569114"/>
            <a:chExt cx="5251076" cy="798502"/>
          </a:xfrm>
        </p:grpSpPr>
        <p:grpSp>
          <p:nvGrpSpPr>
            <p:cNvPr id="41" name="Group 40">
              <a:extLst>
                <a:ext uri="{FF2B5EF4-FFF2-40B4-BE49-F238E27FC236}">
                  <a16:creationId xmlns:a16="http://schemas.microsoft.com/office/drawing/2014/main" id="{4C211C38-7BFE-4E43-8912-9F7A2932AB8E}"/>
                </a:ext>
              </a:extLst>
            </p:cNvPr>
            <p:cNvGrpSpPr/>
            <p:nvPr/>
          </p:nvGrpSpPr>
          <p:grpSpPr>
            <a:xfrm>
              <a:off x="6635033" y="1569114"/>
              <a:ext cx="4643110" cy="798502"/>
              <a:chOff x="6635033" y="1569114"/>
              <a:chExt cx="4643110" cy="798502"/>
            </a:xfrm>
          </p:grpSpPr>
          <p:sp>
            <p:nvSpPr>
              <p:cNvPr id="43" name="TextBox 42">
                <a:extLst>
                  <a:ext uri="{FF2B5EF4-FFF2-40B4-BE49-F238E27FC236}">
                    <a16:creationId xmlns:a16="http://schemas.microsoft.com/office/drawing/2014/main" id="{92666EC9-2562-48DE-9940-379DBD18624A}"/>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44" name="TextBox 43">
                <a:extLst>
                  <a:ext uri="{FF2B5EF4-FFF2-40B4-BE49-F238E27FC236}">
                    <a16:creationId xmlns:a16="http://schemas.microsoft.com/office/drawing/2014/main" id="{F53236A9-A5F3-47C0-84F8-4B2301FA4B3F}"/>
                  </a:ext>
                </a:extLst>
              </p:cNvPr>
              <p:cNvSpPr txBox="1"/>
              <p:nvPr/>
            </p:nvSpPr>
            <p:spPr>
              <a:xfrm>
                <a:off x="6635033" y="1569114"/>
                <a:ext cx="4507692" cy="707886"/>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Deployment diagram</a:t>
                </a:r>
              </a:p>
              <a:p>
                <a:endParaRPr lang="ko-KR" altLang="en-US" sz="2000" b="1" dirty="0">
                  <a:solidFill>
                    <a:schemeClr val="bg1"/>
                  </a:solidFill>
                  <a:cs typeface="Arial" pitchFamily="34" charset="0"/>
                </a:endParaRPr>
              </a:p>
            </p:txBody>
          </p:sp>
        </p:grpSp>
        <p:sp>
          <p:nvSpPr>
            <p:cNvPr id="42" name="TextBox 41">
              <a:extLst>
                <a:ext uri="{FF2B5EF4-FFF2-40B4-BE49-F238E27FC236}">
                  <a16:creationId xmlns:a16="http://schemas.microsoft.com/office/drawing/2014/main" id="{CD64649B-92D7-4214-96D9-6A05D20B4B80}"/>
                </a:ext>
              </a:extLst>
            </p:cNvPr>
            <p:cNvSpPr txBox="1"/>
            <p:nvPr/>
          </p:nvSpPr>
          <p:spPr>
            <a:xfrm>
              <a:off x="6027067" y="1574253"/>
              <a:ext cx="958096" cy="400110"/>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06</a:t>
              </a:r>
              <a:endParaRPr lang="ko-KR" altLang="en-US" sz="2000" b="1" dirty="0">
                <a:solidFill>
                  <a:schemeClr val="bg1"/>
                </a:solidFill>
                <a:cs typeface="Arial" pitchFamily="34" charset="0"/>
              </a:endParaRPr>
            </a:p>
          </p:txBody>
        </p:sp>
      </p:grpSp>
      <p:grpSp>
        <p:nvGrpSpPr>
          <p:cNvPr id="3" name="Group 2">
            <a:extLst>
              <a:ext uri="{FF2B5EF4-FFF2-40B4-BE49-F238E27FC236}">
                <a16:creationId xmlns:a16="http://schemas.microsoft.com/office/drawing/2014/main" id="{32D46C68-24A5-7756-AA04-261D6805BC9F}"/>
              </a:ext>
            </a:extLst>
          </p:cNvPr>
          <p:cNvGrpSpPr/>
          <p:nvPr/>
        </p:nvGrpSpPr>
        <p:grpSpPr>
          <a:xfrm>
            <a:off x="5551684" y="4150678"/>
            <a:ext cx="5251076" cy="798502"/>
            <a:chOff x="6027067" y="1569114"/>
            <a:chExt cx="5251076" cy="798502"/>
          </a:xfrm>
        </p:grpSpPr>
        <p:grpSp>
          <p:nvGrpSpPr>
            <p:cNvPr id="4" name="Group 3">
              <a:extLst>
                <a:ext uri="{FF2B5EF4-FFF2-40B4-BE49-F238E27FC236}">
                  <a16:creationId xmlns:a16="http://schemas.microsoft.com/office/drawing/2014/main" id="{3D947CB7-5112-CF7B-B973-0CD11342B27A}"/>
                </a:ext>
              </a:extLst>
            </p:cNvPr>
            <p:cNvGrpSpPr/>
            <p:nvPr/>
          </p:nvGrpSpPr>
          <p:grpSpPr>
            <a:xfrm>
              <a:off x="6635033" y="1569114"/>
              <a:ext cx="4643110" cy="798502"/>
              <a:chOff x="6635033" y="1569114"/>
              <a:chExt cx="4643110" cy="798502"/>
            </a:xfrm>
          </p:grpSpPr>
          <p:sp>
            <p:nvSpPr>
              <p:cNvPr id="6" name="TextBox 5">
                <a:extLst>
                  <a:ext uri="{FF2B5EF4-FFF2-40B4-BE49-F238E27FC236}">
                    <a16:creationId xmlns:a16="http://schemas.microsoft.com/office/drawing/2014/main" id="{4782004B-1077-65FD-7875-F8D8053BF8FA}"/>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7" name="TextBox 6">
                <a:extLst>
                  <a:ext uri="{FF2B5EF4-FFF2-40B4-BE49-F238E27FC236}">
                    <a16:creationId xmlns:a16="http://schemas.microsoft.com/office/drawing/2014/main" id="{2003DD03-735E-5A2E-87D4-0DCEC8F62ED5}"/>
                  </a:ext>
                </a:extLst>
              </p:cNvPr>
              <p:cNvSpPr txBox="1"/>
              <p:nvPr/>
            </p:nvSpPr>
            <p:spPr>
              <a:xfrm>
                <a:off x="6635033" y="1569114"/>
                <a:ext cx="4507692" cy="707886"/>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Conclusion</a:t>
                </a:r>
              </a:p>
              <a:p>
                <a:endParaRPr lang="ko-KR" altLang="en-US" sz="2000" b="1" dirty="0">
                  <a:solidFill>
                    <a:schemeClr val="bg1"/>
                  </a:solidFill>
                  <a:cs typeface="Arial" pitchFamily="34" charset="0"/>
                </a:endParaRPr>
              </a:p>
            </p:txBody>
          </p:sp>
        </p:grpSp>
        <p:sp>
          <p:nvSpPr>
            <p:cNvPr id="5" name="TextBox 4">
              <a:extLst>
                <a:ext uri="{FF2B5EF4-FFF2-40B4-BE49-F238E27FC236}">
                  <a16:creationId xmlns:a16="http://schemas.microsoft.com/office/drawing/2014/main" id="{AC88BEC3-D900-DE1F-CB67-F25484F2CDF0}"/>
                </a:ext>
              </a:extLst>
            </p:cNvPr>
            <p:cNvSpPr txBox="1"/>
            <p:nvPr/>
          </p:nvSpPr>
          <p:spPr>
            <a:xfrm>
              <a:off x="6027067" y="1574253"/>
              <a:ext cx="958096" cy="400110"/>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07</a:t>
              </a:r>
              <a:endParaRPr lang="ko-KR" altLang="en-US" sz="20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3972169" y="-26126"/>
            <a:ext cx="4247662" cy="7518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3282BE"/>
                </a:solidFill>
                <a:cs typeface="Arial" pitchFamily="34" charset="0"/>
              </a:rPr>
              <a:t>1 INTRODUCTION</a:t>
            </a:r>
            <a:endParaRPr lang="ko-KR" altLang="en-US" sz="2800" dirty="0">
              <a:solidFill>
                <a:srgbClr val="3282BE"/>
              </a:solidFill>
              <a:cs typeface="Arial" pitchFamily="34" charset="0"/>
            </a:endParaRPr>
          </a:p>
        </p:txBody>
      </p:sp>
      <p:sp>
        <p:nvSpPr>
          <p:cNvPr id="21" name="Oval 20"/>
          <p:cNvSpPr/>
          <p:nvPr/>
        </p:nvSpPr>
        <p:spPr>
          <a:xfrm>
            <a:off x="6467907" y="1443446"/>
            <a:ext cx="4164105" cy="416410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System modelling is </a:t>
            </a:r>
            <a:r>
              <a:rPr lang="en-GB" sz="1600" dirty="0" smtClean="0">
                <a:solidFill>
                  <a:schemeClr val="tx1"/>
                </a:solidFill>
              </a:rPr>
              <a:t>the process </a:t>
            </a:r>
            <a:r>
              <a:rPr lang="en-GB" sz="1600" dirty="0">
                <a:solidFill>
                  <a:schemeClr val="tx1"/>
                </a:solidFill>
              </a:rPr>
              <a:t>of </a:t>
            </a:r>
            <a:r>
              <a:rPr lang="en-GB" sz="1600" dirty="0" smtClean="0">
                <a:solidFill>
                  <a:schemeClr val="tx1"/>
                </a:solidFill>
              </a:rPr>
              <a:t>creating an </a:t>
            </a:r>
            <a:r>
              <a:rPr lang="en-GB" sz="1600" dirty="0">
                <a:solidFill>
                  <a:schemeClr val="tx1"/>
                </a:solidFill>
              </a:rPr>
              <a:t>abstract representation of </a:t>
            </a:r>
            <a:r>
              <a:rPr lang="en-GB" sz="1600" dirty="0" smtClean="0">
                <a:solidFill>
                  <a:schemeClr val="tx1"/>
                </a:solidFill>
              </a:rPr>
              <a:t>a system </a:t>
            </a:r>
            <a:r>
              <a:rPr lang="en-GB" sz="1600" dirty="0">
                <a:solidFill>
                  <a:schemeClr val="tx1"/>
                </a:solidFill>
              </a:rPr>
              <a:t>to </a:t>
            </a:r>
            <a:r>
              <a:rPr lang="en-GB" sz="1600" dirty="0" smtClean="0">
                <a:solidFill>
                  <a:schemeClr val="tx1"/>
                </a:solidFill>
              </a:rPr>
              <a:t>better </a:t>
            </a:r>
            <a:r>
              <a:rPr lang="en-GB" sz="1600" dirty="0">
                <a:solidFill>
                  <a:schemeClr val="tx1"/>
                </a:solidFill>
              </a:rPr>
              <a:t>understand, analyse, </a:t>
            </a:r>
            <a:r>
              <a:rPr lang="en-GB" sz="1600" dirty="0" smtClean="0">
                <a:solidFill>
                  <a:schemeClr val="tx1"/>
                </a:solidFill>
              </a:rPr>
              <a:t>and </a:t>
            </a:r>
            <a:r>
              <a:rPr lang="en-GB" sz="1600" dirty="0">
                <a:solidFill>
                  <a:schemeClr val="tx1"/>
                </a:solidFill>
              </a:rPr>
              <a:t>communicate </a:t>
            </a:r>
          </a:p>
          <a:p>
            <a:pPr algn="ctr"/>
            <a:r>
              <a:rPr lang="en-GB" sz="1600" dirty="0">
                <a:solidFill>
                  <a:schemeClr val="tx1"/>
                </a:solidFill>
              </a:rPr>
              <a:t>its structure, behaviour </a:t>
            </a:r>
            <a:r>
              <a:rPr lang="en-GB" sz="1600" dirty="0" smtClean="0">
                <a:solidFill>
                  <a:schemeClr val="tx1"/>
                </a:solidFill>
              </a:rPr>
              <a:t>and functioning</a:t>
            </a:r>
            <a:endParaRPr lang="en-GB" sz="1600" dirty="0">
              <a:solidFill>
                <a:schemeClr val="tx1"/>
              </a:solidFill>
            </a:endParaRPr>
          </a:p>
          <a:p>
            <a:pPr algn="ctr"/>
            <a:endParaRPr lang="en-GB" dirty="0">
              <a:solidFill>
                <a:schemeClr val="tx1"/>
              </a:solidFill>
            </a:endParaRPr>
          </a:p>
        </p:txBody>
      </p:sp>
    </p:spTree>
    <p:extLst>
      <p:ext uri="{BB962C8B-B14F-4D97-AF65-F5344CB8AC3E}">
        <p14:creationId xmlns:p14="http://schemas.microsoft.com/office/powerpoint/2010/main" val="59595320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40258" y="0"/>
            <a:ext cx="5711483" cy="965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smtClean="0">
                <a:solidFill>
                  <a:srgbClr val="3282BE"/>
                </a:solidFill>
                <a:cs typeface="Arial" pitchFamily="34" charset="0"/>
              </a:rPr>
              <a:t>2 </a:t>
            </a:r>
            <a:r>
              <a:rPr lang="en-US" altLang="ko-KR" sz="2800" dirty="0">
                <a:solidFill>
                  <a:srgbClr val="3282BE"/>
                </a:solidFill>
                <a:cs typeface="Arial" pitchFamily="34" charset="0"/>
              </a:rPr>
              <a:t>CONTEXT DIAGRAM</a:t>
            </a:r>
            <a:endParaRPr lang="ko-KR" altLang="en-US" sz="2800" dirty="0">
              <a:solidFill>
                <a:srgbClr val="3282BE"/>
              </a:solidFill>
              <a:cs typeface="Arial" pitchFamily="34" charset="0"/>
            </a:endParaRPr>
          </a:p>
          <a:p>
            <a:pPr algn="ctr"/>
            <a:endParaRPr lang="ko-KR" altLang="en-US" dirty="0">
              <a:solidFill>
                <a:srgbClr val="3282BE"/>
              </a:solidFill>
              <a:cs typeface="Arial" pitchFamily="34" charset="0"/>
            </a:endParaRPr>
          </a:p>
        </p:txBody>
      </p:sp>
      <p:pic>
        <p:nvPicPr>
          <p:cNvPr id="2" name="Image 3">
            <a:extLst>
              <a:ext uri="{FF2B5EF4-FFF2-40B4-BE49-F238E27FC236}">
                <a16:creationId xmlns:a16="http://schemas.microsoft.com/office/drawing/2014/main" id="{DE456226-C82D-AA1B-1710-802370EE23C6}"/>
              </a:ext>
            </a:extLst>
          </p:cNvPr>
          <p:cNvPicPr>
            <a:picLocks noChangeAspect="1"/>
          </p:cNvPicPr>
          <p:nvPr/>
        </p:nvPicPr>
        <p:blipFill rotWithShape="1">
          <a:blip r:embed="rId2"/>
          <a:srcRect l="-32" t="2817" b="3963"/>
          <a:stretch/>
        </p:blipFill>
        <p:spPr>
          <a:xfrm>
            <a:off x="1107271" y="985520"/>
            <a:ext cx="9977458" cy="5892800"/>
          </a:xfrm>
          <a:prstGeom prst="rect">
            <a:avLst/>
          </a:prstGeom>
        </p:spPr>
      </p:pic>
    </p:spTree>
    <p:extLst>
      <p:ext uri="{BB962C8B-B14F-4D97-AF65-F5344CB8AC3E}">
        <p14:creationId xmlns:p14="http://schemas.microsoft.com/office/powerpoint/2010/main" val="28931465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972971" y="0"/>
            <a:ext cx="624605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3B8DC5"/>
                </a:solidFill>
                <a:cs typeface="Arial" pitchFamily="34" charset="0"/>
              </a:rPr>
              <a:t>3.1 USE CASE DIAGRAM(1/3)</a:t>
            </a:r>
            <a:r>
              <a:rPr lang="en-US" altLang="ko-KR" sz="3200" dirty="0">
                <a:solidFill>
                  <a:srgbClr val="3B8DC5"/>
                </a:solidFill>
                <a:cs typeface="Arial" pitchFamily="34" charset="0"/>
              </a:rPr>
              <a:t> </a:t>
            </a:r>
            <a:endParaRPr lang="ko-KR" altLang="en-US" sz="3200" dirty="0">
              <a:solidFill>
                <a:srgbClr val="3B8DC5"/>
              </a:solidFill>
              <a:cs typeface="Arial" pitchFamily="34" charset="0"/>
            </a:endParaRPr>
          </a:p>
        </p:txBody>
      </p:sp>
      <p:pic>
        <p:nvPicPr>
          <p:cNvPr id="12" name="Picture 11">
            <a:extLst>
              <a:ext uri="{FF2B5EF4-FFF2-40B4-BE49-F238E27FC236}">
                <a16:creationId xmlns:a16="http://schemas.microsoft.com/office/drawing/2014/main" id="{52A9E611-622B-1B96-4587-92CF487174E3}"/>
              </a:ext>
            </a:extLst>
          </p:cNvPr>
          <p:cNvPicPr>
            <a:picLocks noChangeAspect="1"/>
          </p:cNvPicPr>
          <p:nvPr/>
        </p:nvPicPr>
        <p:blipFill rotWithShape="1">
          <a:blip r:embed="rId2">
            <a:extLst>
              <a:ext uri="{28A0092B-C50C-407E-A947-70E740481C1C}">
                <a14:useLocalDpi xmlns:a14="http://schemas.microsoft.com/office/drawing/2010/main" val="0"/>
              </a:ext>
            </a:extLst>
          </a:blip>
          <a:srcRect t="9185" b="6815"/>
          <a:stretch/>
        </p:blipFill>
        <p:spPr>
          <a:xfrm>
            <a:off x="1246165" y="1016000"/>
            <a:ext cx="9699665" cy="5760720"/>
          </a:xfrm>
          <a:prstGeom prst="rect">
            <a:avLst/>
          </a:prstGeom>
        </p:spPr>
      </p:pic>
    </p:spTree>
    <p:extLst>
      <p:ext uri="{BB962C8B-B14F-4D97-AF65-F5344CB8AC3E}">
        <p14:creationId xmlns:p14="http://schemas.microsoft.com/office/powerpoint/2010/main" val="1239878711"/>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972969" y="0"/>
            <a:ext cx="624605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3B8DC5"/>
                </a:solidFill>
                <a:cs typeface="Arial" pitchFamily="34" charset="0"/>
              </a:rPr>
              <a:t>3.2 USE CASE DIAGRAM(2/3)</a:t>
            </a:r>
            <a:r>
              <a:rPr lang="en-US" altLang="ko-KR" sz="3200" dirty="0">
                <a:solidFill>
                  <a:srgbClr val="3B8DC5"/>
                </a:solidFill>
                <a:cs typeface="Arial" pitchFamily="34" charset="0"/>
              </a:rPr>
              <a:t> </a:t>
            </a:r>
            <a:endParaRPr lang="ko-KR" altLang="en-US" sz="3200" dirty="0">
              <a:solidFill>
                <a:srgbClr val="3B8DC5"/>
              </a:solidFill>
              <a:cs typeface="Arial"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462" t="6537" r="7694" b="17437"/>
          <a:stretch/>
        </p:blipFill>
        <p:spPr>
          <a:xfrm>
            <a:off x="1283677" y="1002323"/>
            <a:ext cx="9460524" cy="5855677"/>
          </a:xfrm>
          <a:prstGeom prst="rect">
            <a:avLst/>
          </a:prstGeom>
        </p:spPr>
      </p:pic>
    </p:spTree>
    <p:extLst>
      <p:ext uri="{BB962C8B-B14F-4D97-AF65-F5344CB8AC3E}">
        <p14:creationId xmlns:p14="http://schemas.microsoft.com/office/powerpoint/2010/main" val="3868816354"/>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842553" y="0"/>
            <a:ext cx="624605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3B8DC5"/>
                </a:solidFill>
                <a:cs typeface="Arial" pitchFamily="34" charset="0"/>
              </a:rPr>
              <a:t>3.3 USE CASE DIAGRAM(3/3)</a:t>
            </a:r>
            <a:r>
              <a:rPr lang="en-US" altLang="ko-KR" sz="3200" dirty="0">
                <a:solidFill>
                  <a:srgbClr val="3B8DC5"/>
                </a:solidFill>
                <a:cs typeface="Arial" pitchFamily="34" charset="0"/>
              </a:rPr>
              <a:t> </a:t>
            </a:r>
            <a:endParaRPr lang="ko-KR" altLang="en-US" sz="3200" dirty="0">
              <a:solidFill>
                <a:srgbClr val="3B8DC5"/>
              </a:solidFill>
              <a:cs typeface="Arial"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098" t="15513" r="8786"/>
          <a:stretch/>
        </p:blipFill>
        <p:spPr>
          <a:xfrm>
            <a:off x="1837591" y="1094349"/>
            <a:ext cx="8255978" cy="5794131"/>
          </a:xfrm>
          <a:prstGeom prst="rect">
            <a:avLst/>
          </a:prstGeom>
        </p:spPr>
      </p:pic>
    </p:spTree>
    <p:extLst>
      <p:ext uri="{BB962C8B-B14F-4D97-AF65-F5344CB8AC3E}">
        <p14:creationId xmlns:p14="http://schemas.microsoft.com/office/powerpoint/2010/main" val="67133279"/>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130843" y="8789"/>
            <a:ext cx="6048326"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smtClean="0">
                <a:solidFill>
                  <a:srgbClr val="3B8DC5"/>
                </a:solidFill>
                <a:cs typeface="Arial" pitchFamily="34" charset="0"/>
              </a:rPr>
              <a:t>4.1 </a:t>
            </a:r>
            <a:r>
              <a:rPr lang="en-US" altLang="ko-KR" sz="3200" dirty="0">
                <a:solidFill>
                  <a:srgbClr val="3B8DC5"/>
                </a:solidFill>
                <a:cs typeface="Arial" pitchFamily="34" charset="0"/>
              </a:rPr>
              <a:t>SEQUENCE </a:t>
            </a:r>
            <a:r>
              <a:rPr lang="en-US" altLang="ko-KR" sz="3200" dirty="0" smtClean="0">
                <a:solidFill>
                  <a:srgbClr val="3B8DC5"/>
                </a:solidFill>
                <a:cs typeface="Arial" pitchFamily="34" charset="0"/>
              </a:rPr>
              <a:t>DIAGRAM(1/3)</a:t>
            </a:r>
            <a:endParaRPr lang="ko-KR" altLang="en-US" sz="3200" dirty="0">
              <a:solidFill>
                <a:srgbClr val="3B8DC5"/>
              </a:solidFill>
              <a:cs typeface="Arial"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633" b="13229"/>
          <a:stretch/>
        </p:blipFill>
        <p:spPr>
          <a:xfrm>
            <a:off x="2475425" y="794857"/>
            <a:ext cx="7359161" cy="6063143"/>
          </a:xfrm>
          <a:prstGeom prst="rect">
            <a:avLst/>
          </a:prstGeom>
        </p:spPr>
      </p:pic>
    </p:spTree>
    <p:extLst>
      <p:ext uri="{BB962C8B-B14F-4D97-AF65-F5344CB8AC3E}">
        <p14:creationId xmlns:p14="http://schemas.microsoft.com/office/powerpoint/2010/main" val="29361505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130843" y="8789"/>
            <a:ext cx="6048326"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smtClean="0">
                <a:solidFill>
                  <a:srgbClr val="3B8DC5"/>
                </a:solidFill>
                <a:cs typeface="Arial" pitchFamily="34" charset="0"/>
              </a:rPr>
              <a:t>4.2 </a:t>
            </a:r>
            <a:r>
              <a:rPr lang="en-US" altLang="ko-KR" sz="3200" dirty="0">
                <a:solidFill>
                  <a:srgbClr val="3B8DC5"/>
                </a:solidFill>
                <a:cs typeface="Arial" pitchFamily="34" charset="0"/>
              </a:rPr>
              <a:t>SEQUENCE </a:t>
            </a:r>
            <a:r>
              <a:rPr lang="en-US" altLang="ko-KR" sz="3200" dirty="0" smtClean="0">
                <a:solidFill>
                  <a:srgbClr val="3B8DC5"/>
                </a:solidFill>
                <a:cs typeface="Arial" pitchFamily="34" charset="0"/>
              </a:rPr>
              <a:t>DIAGRAM(2/3)</a:t>
            </a:r>
            <a:endParaRPr lang="ko-KR" altLang="en-US" sz="3200" dirty="0">
              <a:solidFill>
                <a:srgbClr val="3B8DC5"/>
              </a:solidFill>
              <a:cs typeface="Arial"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674" b="40128"/>
          <a:stretch/>
        </p:blipFill>
        <p:spPr>
          <a:xfrm>
            <a:off x="2330703" y="783580"/>
            <a:ext cx="7648606" cy="6074420"/>
          </a:xfrm>
          <a:prstGeom prst="rect">
            <a:avLst/>
          </a:prstGeom>
        </p:spPr>
      </p:pic>
    </p:spTree>
    <p:extLst>
      <p:ext uri="{BB962C8B-B14F-4D97-AF65-F5344CB8AC3E}">
        <p14:creationId xmlns:p14="http://schemas.microsoft.com/office/powerpoint/2010/main" val="1318876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Cover and End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5839</TotalTime>
  <Words>168</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14</vt:i4>
      </vt:variant>
    </vt:vector>
  </HeadingPairs>
  <TitlesOfParts>
    <vt:vector size="20" baseType="lpstr">
      <vt:lpstr>Arial</vt:lpstr>
      <vt:lpstr>Arial Unicode MS</vt:lpstr>
      <vt:lpstr>FZShuTi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Olivier PIANKE</cp:lastModifiedBy>
  <cp:revision>207</cp:revision>
  <dcterms:created xsi:type="dcterms:W3CDTF">2018-04-24T17:14:44Z</dcterms:created>
  <dcterms:modified xsi:type="dcterms:W3CDTF">2024-05-27T19:21:26Z</dcterms:modified>
</cp:coreProperties>
</file>